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67" r:id="rId6"/>
    <p:sldId id="259" r:id="rId7"/>
    <p:sldId id="268" r:id="rId8"/>
    <p:sldId id="269" r:id="rId9"/>
    <p:sldId id="261" r:id="rId10"/>
    <p:sldId id="270" r:id="rId11"/>
    <p:sldId id="262" r:id="rId12"/>
    <p:sldId id="271" r:id="rId13"/>
    <p:sldId id="272" r:id="rId14"/>
    <p:sldId id="273" r:id="rId15"/>
    <p:sldId id="263" r:id="rId16"/>
    <p:sldId id="274" r:id="rId17"/>
    <p:sldId id="275" r:id="rId18"/>
    <p:sldId id="276" r:id="rId19"/>
    <p:sldId id="278" r:id="rId20"/>
    <p:sldId id="279" r:id="rId21"/>
    <p:sldId id="264" r:id="rId22"/>
    <p:sldId id="280" r:id="rId23"/>
    <p:sldId id="281" r:id="rId24"/>
    <p:sldId id="282" r:id="rId25"/>
    <p:sldId id="283" r:id="rId26"/>
    <p:sldId id="266" r:id="rId27"/>
  </p:sldIdLst>
  <p:sldSz cx="9144000" cy="5143500" type="screen16x9"/>
  <p:notesSz cx="6858000" cy="9144000"/>
  <p:embeddedFontLst>
    <p:embeddedFont>
      <p:font typeface="NanumGothic ExtraBold" panose="020B0600000101010101" charset="-127"/>
      <p:bold r:id="rId29"/>
    </p:embeddedFont>
    <p:embeddedFont>
      <p:font typeface="함초롬돋움" panose="020B0600000101010101" charset="-12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80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289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77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045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068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위와 같은 단점 들이 있어 다른 </a:t>
            </a:r>
            <a:r>
              <a:rPr lang="en-US" altLang="ko-KR" dirty="0"/>
              <a:t>Optimizer</a:t>
            </a:r>
            <a:r>
              <a:rPr lang="ko-KR" altLang="en-US" dirty="0"/>
              <a:t>들을 소개하고 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1343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위와 같은 단점 들이 있어 다른 </a:t>
            </a:r>
            <a:r>
              <a:rPr lang="en-US" altLang="ko-KR" dirty="0"/>
              <a:t>Optimizer</a:t>
            </a:r>
            <a:r>
              <a:rPr lang="ko-KR" altLang="en-US" dirty="0"/>
              <a:t>들을 소개하고 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모멘텀은 지그재그 정도가 덜함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0355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앞의 두 기법들을 융합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7780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앞의 두 기법들을 융합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6233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여기에서는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함수를 사용했기에 데이터가 </a:t>
            </a:r>
            <a:r>
              <a:rPr lang="en-US" altLang="ko-KR" dirty="0"/>
              <a:t>0,1</a:t>
            </a:r>
            <a:r>
              <a:rPr lang="ko-KR" altLang="en-US" dirty="0"/>
              <a:t>에 치우쳐서 분포하게 되면 역전파의 기울기 값이 점점 작아지다가 사라짐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893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사비에르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90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사비에르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137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988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444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579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3830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942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92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200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554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702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741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44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DLS </a:t>
            </a:r>
            <a:r>
              <a:rPr lang="ko" sz="2500" b="1" dirty="0">
                <a:solidFill>
                  <a:srgbClr val="19264B"/>
                </a:solidFill>
              </a:rPr>
              <a:t>스터디</a:t>
            </a:r>
            <a:r>
              <a:rPr lang="en-US" altLang="ko" sz="2500" b="1" dirty="0">
                <a:solidFill>
                  <a:srgbClr val="19264B"/>
                </a:solidFill>
              </a:rPr>
              <a:t> 2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3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10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31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박정현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4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장 신경망 학습</a:t>
            </a:r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F38E63F9-3673-49DE-8004-137F0B075516}"/>
              </a:ext>
            </a:extLst>
          </p:cNvPr>
          <p:cNvSpPr txBox="1"/>
          <p:nvPr/>
        </p:nvSpPr>
        <p:spPr>
          <a:xfrm>
            <a:off x="1601510" y="928943"/>
            <a:ext cx="459433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기울기를 이용해 손실 함수의 최솟값을 찾으려는 것</a:t>
            </a:r>
            <a:endParaRPr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5784E1ED-5060-4E22-8DB8-AD1A6FC671C2}"/>
              </a:ext>
            </a:extLst>
          </p:cNvPr>
          <p:cNvSpPr txBox="1"/>
          <p:nvPr/>
        </p:nvSpPr>
        <p:spPr>
          <a:xfrm>
            <a:off x="3333964" y="390364"/>
            <a:ext cx="219408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/>
              <a:t>경사 </a:t>
            </a:r>
            <a:r>
              <a:rPr lang="ko-KR" altLang="en-US" b="1" dirty="0" err="1"/>
              <a:t>하강법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3784EA-4E41-4311-BA7E-7F4330EC1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234" y="2748688"/>
            <a:ext cx="2515321" cy="1827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2BA7B0-755E-4116-B4FC-7B501D1F3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1630" y="1854877"/>
            <a:ext cx="1036410" cy="7849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80F9D16-0EAB-4A40-84D0-47264A542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295" y="1412552"/>
            <a:ext cx="1558669" cy="44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5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5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장 </a:t>
            </a:r>
            <a:r>
              <a:rPr lang="ko-KR" altLang="en-US" sz="2000" b="0" i="0" dirty="0" err="1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오차역전파법</a:t>
            </a:r>
            <a:endParaRPr lang="ko-KR" altLang="en-US" sz="2000" b="0" i="0" dirty="0">
              <a:solidFill>
                <a:srgbClr val="19264B"/>
              </a:solidFill>
              <a:effectLst/>
              <a:latin typeface="NanumGothic ExtraBold" panose="020B0600000101010101" charset="-127"/>
              <a:ea typeface="NanumGothic ExtraBold" panose="020B0600000101010101" charset="-127"/>
              <a:cs typeface="함초롬돋움" panose="020B0604000101010101" pitchFamily="50" charset="-127"/>
            </a:endParaRPr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AAE7E5CA-5C3A-4E8A-8B84-5BD00B54F508}"/>
              </a:ext>
            </a:extLst>
          </p:cNvPr>
          <p:cNvSpPr txBox="1"/>
          <p:nvPr/>
        </p:nvSpPr>
        <p:spPr>
          <a:xfrm>
            <a:off x="1601510" y="928943"/>
            <a:ext cx="459433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매개 변수의 기울기를 효율적으로 계산</a:t>
            </a:r>
            <a:endParaRPr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EEE0073-91C7-4EE7-9265-11D26E9F6536}"/>
              </a:ext>
            </a:extLst>
          </p:cNvPr>
          <p:cNvSpPr txBox="1"/>
          <p:nvPr/>
        </p:nvSpPr>
        <p:spPr>
          <a:xfrm>
            <a:off x="1601510" y="1574503"/>
            <a:ext cx="712125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연쇄법칙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합성 함수의 미분은 합성 함수를 구성하는 각 함수의 미분의 곱으로 나타낼 수 있다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3F212B-04CF-431F-8F51-87D7AECA8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598" y="2408926"/>
            <a:ext cx="831284" cy="6630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4CD7E3-04EF-4DDC-9646-85A001BF6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386" y="3728875"/>
            <a:ext cx="1775614" cy="3810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CA3F09-9127-4F93-B034-B7F3972A1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090" y="2408926"/>
            <a:ext cx="1486029" cy="19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99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5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장 </a:t>
            </a:r>
            <a:r>
              <a:rPr lang="ko-KR" altLang="en-US" sz="2000" b="0" i="0" dirty="0" err="1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오차역전파법</a:t>
            </a:r>
            <a:endParaRPr lang="ko-KR" altLang="en-US" sz="2000" b="0" i="0" dirty="0">
              <a:solidFill>
                <a:srgbClr val="19264B"/>
              </a:solidFill>
              <a:effectLst/>
              <a:latin typeface="NanumGothic ExtraBold" panose="020B0600000101010101" charset="-127"/>
              <a:ea typeface="NanumGothic ExtraBold" panose="020B0600000101010101" charset="-127"/>
              <a:cs typeface="함초롬돋움" panose="020B0604000101010101" pitchFamily="50" charset="-127"/>
            </a:endParaRP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241D75C7-B00E-4594-AB3D-06581ED4C432}"/>
              </a:ext>
            </a:extLst>
          </p:cNvPr>
          <p:cNvSpPr txBox="1"/>
          <p:nvPr/>
        </p:nvSpPr>
        <p:spPr>
          <a:xfrm>
            <a:off x="3508624" y="390364"/>
            <a:ext cx="201942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/>
              <a:t>활성화 함수 계층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Google Shape;67;p14">
            <a:extLst>
              <a:ext uri="{FF2B5EF4-FFF2-40B4-BE49-F238E27FC236}">
                <a16:creationId xmlns:a16="http://schemas.microsoft.com/office/drawing/2014/main" id="{DB393A6F-B974-4BC9-90F3-31FB06227132}"/>
              </a:ext>
            </a:extLst>
          </p:cNvPr>
          <p:cNvSpPr txBox="1"/>
          <p:nvPr/>
        </p:nvSpPr>
        <p:spPr>
          <a:xfrm>
            <a:off x="2412645" y="987356"/>
            <a:ext cx="20263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ReLU</a:t>
            </a:r>
            <a:r>
              <a:rPr 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계층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9BBF79-7477-4E18-B28E-3F91BB0E7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824" y="1744720"/>
            <a:ext cx="1028789" cy="4801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AE4E06-2B55-496F-BE8C-79C3C01DF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475" y="1737099"/>
            <a:ext cx="1044030" cy="4953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EF3E17-6E3E-44DF-A1E7-FCB1C01EE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060" y="2450554"/>
            <a:ext cx="3070167" cy="936250"/>
          </a:xfrm>
          <a:prstGeom prst="rect">
            <a:avLst/>
          </a:prstGeom>
        </p:spPr>
      </p:pic>
      <p:sp>
        <p:nvSpPr>
          <p:cNvPr id="15" name="Google Shape;67;p14">
            <a:extLst>
              <a:ext uri="{FF2B5EF4-FFF2-40B4-BE49-F238E27FC236}">
                <a16:creationId xmlns:a16="http://schemas.microsoft.com/office/drawing/2014/main" id="{22F143C1-F13D-44BE-9B71-94D4CAE4B78B}"/>
              </a:ext>
            </a:extLst>
          </p:cNvPr>
          <p:cNvSpPr txBox="1"/>
          <p:nvPr/>
        </p:nvSpPr>
        <p:spPr>
          <a:xfrm>
            <a:off x="6148862" y="987356"/>
            <a:ext cx="20263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Sigmoid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계층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A272F1-2E04-4C3E-AD05-569967231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3985" y="1702257"/>
            <a:ext cx="1089754" cy="4191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19E5BC2-28B4-49E5-A2AB-CC5B1D9125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0238" y="3819073"/>
            <a:ext cx="3288143" cy="8269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DCB4231-1D67-4F26-86F6-94C7938479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4310" y="1618122"/>
            <a:ext cx="762066" cy="7544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ECA9650-88A9-48C6-9C64-6DCEFA9B6D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525" y="2603254"/>
            <a:ext cx="3441584" cy="82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97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5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장 </a:t>
            </a:r>
            <a:r>
              <a:rPr lang="ko-KR" altLang="en-US" sz="2000" b="0" i="0" dirty="0" err="1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오차역전파법</a:t>
            </a:r>
            <a:endParaRPr lang="ko-KR" altLang="en-US" sz="2000" b="0" i="0" dirty="0">
              <a:solidFill>
                <a:srgbClr val="19264B"/>
              </a:solidFill>
              <a:effectLst/>
              <a:latin typeface="NanumGothic ExtraBold" panose="020B0600000101010101" charset="-127"/>
              <a:ea typeface="NanumGothic ExtraBold" panose="020B0600000101010101" charset="-127"/>
              <a:cs typeface="함초롬돋움" panose="020B0604000101010101" pitchFamily="50" charset="-127"/>
            </a:endParaRP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241D75C7-B00E-4594-AB3D-06581ED4C432}"/>
              </a:ext>
            </a:extLst>
          </p:cNvPr>
          <p:cNvSpPr txBox="1"/>
          <p:nvPr/>
        </p:nvSpPr>
        <p:spPr>
          <a:xfrm>
            <a:off x="3508624" y="390364"/>
            <a:ext cx="201942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/>
              <a:t>활성화 함수 계층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Google Shape;67;p14">
            <a:extLst>
              <a:ext uri="{FF2B5EF4-FFF2-40B4-BE49-F238E27FC236}">
                <a16:creationId xmlns:a16="http://schemas.microsoft.com/office/drawing/2014/main" id="{DB393A6F-B974-4BC9-90F3-31FB06227132}"/>
              </a:ext>
            </a:extLst>
          </p:cNvPr>
          <p:cNvSpPr txBox="1"/>
          <p:nvPr/>
        </p:nvSpPr>
        <p:spPr>
          <a:xfrm>
            <a:off x="2412645" y="987356"/>
            <a:ext cx="20263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Affine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계층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Google Shape;67;p14">
            <a:extLst>
              <a:ext uri="{FF2B5EF4-FFF2-40B4-BE49-F238E27FC236}">
                <a16:creationId xmlns:a16="http://schemas.microsoft.com/office/drawing/2014/main" id="{22F143C1-F13D-44BE-9B71-94D4CAE4B78B}"/>
              </a:ext>
            </a:extLst>
          </p:cNvPr>
          <p:cNvSpPr txBox="1"/>
          <p:nvPr/>
        </p:nvSpPr>
        <p:spPr>
          <a:xfrm>
            <a:off x="6148862" y="987356"/>
            <a:ext cx="20263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Softmax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계층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109049-050A-4B98-9563-6F893F41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010" y="2826218"/>
            <a:ext cx="3177366" cy="15710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18AC1E-203F-43BB-B6BA-92AEA3D710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13"/>
          <a:stretch/>
        </p:blipFill>
        <p:spPr>
          <a:xfrm>
            <a:off x="1964871" y="1503501"/>
            <a:ext cx="1409822" cy="6646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0D575E-6E9F-4E0C-8D1D-3E0AB71CB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4479" y="1449482"/>
            <a:ext cx="1120237" cy="6934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667054-B3F6-49CC-8EF4-5CD404BF8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2170" y="1503501"/>
            <a:ext cx="3673918" cy="14203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78B533-5895-4BD2-89ED-A9EE6B8DF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3757" y="3075766"/>
            <a:ext cx="2530775" cy="17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32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6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장 학습 관련 기술들</a:t>
            </a:r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9211A3DB-0094-4A26-9828-1A55DE025910}"/>
              </a:ext>
            </a:extLst>
          </p:cNvPr>
          <p:cNvSpPr txBox="1"/>
          <p:nvPr/>
        </p:nvSpPr>
        <p:spPr>
          <a:xfrm>
            <a:off x="3861352" y="390364"/>
            <a:ext cx="166669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매개변수 갱신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3120A3D5-93A3-41B8-8B28-D65548A56219}"/>
              </a:ext>
            </a:extLst>
          </p:cNvPr>
          <p:cNvSpPr txBox="1"/>
          <p:nvPr/>
        </p:nvSpPr>
        <p:spPr>
          <a:xfrm>
            <a:off x="1620189" y="946955"/>
            <a:ext cx="224116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확률적 경사 </a:t>
            </a:r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하강법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(SGD)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4FBA07-898E-444A-95A8-C293D18D9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165" y="1872956"/>
            <a:ext cx="1066892" cy="4267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622F69-E054-4046-B865-A439C81AF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133" y="3351312"/>
            <a:ext cx="3152850" cy="14660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18C427-3305-4AAC-8D80-E16F4CD8C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498" y="2734498"/>
            <a:ext cx="1265030" cy="4343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64692B-85F5-472B-B860-C5FDAF24B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951" y="2862724"/>
            <a:ext cx="2663693" cy="1884448"/>
          </a:xfrm>
          <a:prstGeom prst="rect">
            <a:avLst/>
          </a:prstGeom>
        </p:spPr>
      </p:pic>
      <p:sp>
        <p:nvSpPr>
          <p:cNvPr id="16" name="Google Shape;67;p14">
            <a:extLst>
              <a:ext uri="{FF2B5EF4-FFF2-40B4-BE49-F238E27FC236}">
                <a16:creationId xmlns:a16="http://schemas.microsoft.com/office/drawing/2014/main" id="{34A2DD37-2C8A-44C8-809E-307C60BC66B4}"/>
              </a:ext>
            </a:extLst>
          </p:cNvPr>
          <p:cNvSpPr txBox="1"/>
          <p:nvPr/>
        </p:nvSpPr>
        <p:spPr>
          <a:xfrm>
            <a:off x="1881133" y="1422886"/>
            <a:ext cx="459433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기울어진 방향으로 일정 거리만큼 이동</a:t>
            </a:r>
            <a:endParaRPr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Google Shape;67;p14">
            <a:extLst>
              <a:ext uri="{FF2B5EF4-FFF2-40B4-BE49-F238E27FC236}">
                <a16:creationId xmlns:a16="http://schemas.microsoft.com/office/drawing/2014/main" id="{F31777F2-7BEC-437B-9513-09279BF20FBC}"/>
              </a:ext>
            </a:extLst>
          </p:cNvPr>
          <p:cNvSpPr txBox="1"/>
          <p:nvPr/>
        </p:nvSpPr>
        <p:spPr>
          <a:xfrm>
            <a:off x="1820471" y="2429033"/>
            <a:ext cx="96354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단점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</a:t>
            </a:r>
            <a:endParaRPr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283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6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장 학습 관련 기술들</a:t>
            </a:r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9211A3DB-0094-4A26-9828-1A55DE025910}"/>
              </a:ext>
            </a:extLst>
          </p:cNvPr>
          <p:cNvSpPr txBox="1"/>
          <p:nvPr/>
        </p:nvSpPr>
        <p:spPr>
          <a:xfrm>
            <a:off x="3861352" y="390364"/>
            <a:ext cx="166669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매개변수 갱신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Google Shape;67;p14">
            <a:extLst>
              <a:ext uri="{FF2B5EF4-FFF2-40B4-BE49-F238E27FC236}">
                <a16:creationId xmlns:a16="http://schemas.microsoft.com/office/drawing/2014/main" id="{B370EA50-BDCA-410B-82D9-773A77C9F105}"/>
              </a:ext>
            </a:extLst>
          </p:cNvPr>
          <p:cNvSpPr txBox="1"/>
          <p:nvPr/>
        </p:nvSpPr>
        <p:spPr>
          <a:xfrm>
            <a:off x="2412645" y="987356"/>
            <a:ext cx="20263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Momentum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기법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Google Shape;67;p14">
            <a:extLst>
              <a:ext uri="{FF2B5EF4-FFF2-40B4-BE49-F238E27FC236}">
                <a16:creationId xmlns:a16="http://schemas.microsoft.com/office/drawing/2014/main" id="{D74849DF-CDB1-4949-9526-6BF92634C953}"/>
              </a:ext>
            </a:extLst>
          </p:cNvPr>
          <p:cNvSpPr txBox="1"/>
          <p:nvPr/>
        </p:nvSpPr>
        <p:spPr>
          <a:xfrm>
            <a:off x="6148862" y="987356"/>
            <a:ext cx="20263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AdaGrad</a:t>
            </a:r>
            <a:r>
              <a:rPr 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기법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191045E-1BA4-48A5-A473-BDB226B93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999" y="1373275"/>
            <a:ext cx="1257409" cy="7696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592B1C2-17CB-4F13-A1E9-864143D2E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148" y="2759477"/>
            <a:ext cx="2527550" cy="523534"/>
          </a:xfrm>
          <a:prstGeom prst="rect">
            <a:avLst/>
          </a:prstGeom>
        </p:spPr>
      </p:pic>
      <p:sp>
        <p:nvSpPr>
          <p:cNvPr id="24" name="Google Shape;67;p14">
            <a:extLst>
              <a:ext uri="{FF2B5EF4-FFF2-40B4-BE49-F238E27FC236}">
                <a16:creationId xmlns:a16="http://schemas.microsoft.com/office/drawing/2014/main" id="{542E3838-CB9E-4B77-898C-03AA00F4B0AC}"/>
              </a:ext>
            </a:extLst>
          </p:cNvPr>
          <p:cNvSpPr txBox="1"/>
          <p:nvPr/>
        </p:nvSpPr>
        <p:spPr>
          <a:xfrm>
            <a:off x="2096137" y="2185125"/>
            <a:ext cx="313766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V: 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속도</a:t>
            </a:r>
            <a:endParaRPr lang="en-US" altLang="ko-KR"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기울기 방향으로 힘을 받아 물체가 가속된다는 물리법칙</a:t>
            </a:r>
            <a:endParaRPr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6386B5D-9375-46C7-9E81-353A6A42E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1999" y="3305029"/>
            <a:ext cx="1837915" cy="15315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841B8FB-EF90-4B10-8996-26AD7684D7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2001" y="1427554"/>
            <a:ext cx="1257409" cy="725669"/>
          </a:xfrm>
          <a:prstGeom prst="rect">
            <a:avLst/>
          </a:prstGeom>
        </p:spPr>
      </p:pic>
      <p:sp>
        <p:nvSpPr>
          <p:cNvPr id="29" name="Google Shape;67;p14">
            <a:extLst>
              <a:ext uri="{FF2B5EF4-FFF2-40B4-BE49-F238E27FC236}">
                <a16:creationId xmlns:a16="http://schemas.microsoft.com/office/drawing/2014/main" id="{54D45A0A-95D7-4D76-A6D3-EFB9424965BA}"/>
              </a:ext>
            </a:extLst>
          </p:cNvPr>
          <p:cNvSpPr txBox="1"/>
          <p:nvPr/>
        </p:nvSpPr>
        <p:spPr>
          <a:xfrm>
            <a:off x="5791432" y="2193342"/>
            <a:ext cx="288542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9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학습률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조정하며 학습 진행</a:t>
            </a:r>
            <a:endParaRPr lang="en-US" altLang="ko-KR"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9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학습률의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감소가 매개변수의 원소마다 다르게 적용</a:t>
            </a:r>
            <a:endParaRPr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6A95BD1-BD75-43E4-BE10-1DC25F807B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2734" y="2829922"/>
            <a:ext cx="2312469" cy="19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99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6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장 학습 관련 기술들</a:t>
            </a:r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9211A3DB-0094-4A26-9828-1A55DE025910}"/>
              </a:ext>
            </a:extLst>
          </p:cNvPr>
          <p:cNvSpPr txBox="1"/>
          <p:nvPr/>
        </p:nvSpPr>
        <p:spPr>
          <a:xfrm>
            <a:off x="3861352" y="390364"/>
            <a:ext cx="166669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매개변수 갱신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Google Shape;67;p14">
            <a:extLst>
              <a:ext uri="{FF2B5EF4-FFF2-40B4-BE49-F238E27FC236}">
                <a16:creationId xmlns:a16="http://schemas.microsoft.com/office/drawing/2014/main" id="{B370EA50-BDCA-410B-82D9-773A77C9F105}"/>
              </a:ext>
            </a:extLst>
          </p:cNvPr>
          <p:cNvSpPr txBox="1"/>
          <p:nvPr/>
        </p:nvSpPr>
        <p:spPr>
          <a:xfrm>
            <a:off x="2412645" y="987356"/>
            <a:ext cx="20263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Adam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기법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48117A-5C2B-40B0-ABE9-EB38893B2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568" y="3025930"/>
            <a:ext cx="2123452" cy="18106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958BD4-72C9-4151-A67F-9E8A7DF97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938" y="1460436"/>
            <a:ext cx="2205082" cy="136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4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6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장 학습 관련 기술들</a:t>
            </a:r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9211A3DB-0094-4A26-9828-1A55DE025910}"/>
              </a:ext>
            </a:extLst>
          </p:cNvPr>
          <p:cNvSpPr txBox="1"/>
          <p:nvPr/>
        </p:nvSpPr>
        <p:spPr>
          <a:xfrm>
            <a:off x="3861352" y="390364"/>
            <a:ext cx="166669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매개변수 갱신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164295-B61F-4635-8E99-AFED75526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856" y="1152939"/>
            <a:ext cx="3943395" cy="3269974"/>
          </a:xfrm>
          <a:prstGeom prst="rect">
            <a:avLst/>
          </a:prstGeom>
        </p:spPr>
      </p:pic>
      <p:sp>
        <p:nvSpPr>
          <p:cNvPr id="12" name="Google Shape;67;p14">
            <a:extLst>
              <a:ext uri="{FF2B5EF4-FFF2-40B4-BE49-F238E27FC236}">
                <a16:creationId xmlns:a16="http://schemas.microsoft.com/office/drawing/2014/main" id="{6014DC50-B183-4F41-9096-1794CC8FCA23}"/>
              </a:ext>
            </a:extLst>
          </p:cNvPr>
          <p:cNvSpPr txBox="1"/>
          <p:nvPr/>
        </p:nvSpPr>
        <p:spPr>
          <a:xfrm>
            <a:off x="5929715" y="2525617"/>
            <a:ext cx="301885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풀어야 하는 문제에 따라 선택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7324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6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장 학습 관련 기술들</a:t>
            </a:r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9211A3DB-0094-4A26-9828-1A55DE025910}"/>
              </a:ext>
            </a:extLst>
          </p:cNvPr>
          <p:cNvSpPr txBox="1"/>
          <p:nvPr/>
        </p:nvSpPr>
        <p:spPr>
          <a:xfrm>
            <a:off x="3861352" y="390364"/>
            <a:ext cx="166669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가중치 초기값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F1361DEE-92AB-496D-A010-6DBCCAC057A4}"/>
              </a:ext>
            </a:extLst>
          </p:cNvPr>
          <p:cNvSpPr txBox="1"/>
          <p:nvPr/>
        </p:nvSpPr>
        <p:spPr>
          <a:xfrm>
            <a:off x="1658816" y="1055550"/>
            <a:ext cx="4930828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9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가중치 초기값을 균일한 값으로 설정하면 안됨</a:t>
            </a:r>
            <a:endParaRPr lang="en-US" altLang="ko-KR" sz="9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9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Why? </a:t>
            </a:r>
            <a:r>
              <a:rPr lang="ko-KR" altLang="en-US" sz="9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오차역전파법에서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모든 가중치의 값이 똑같이 갱신되기 때문</a:t>
            </a:r>
            <a:endParaRPr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D0E516-B4F6-46AD-A1E8-6ED5A647E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698" y="1701785"/>
            <a:ext cx="2802140" cy="973030"/>
          </a:xfrm>
          <a:prstGeom prst="rect">
            <a:avLst/>
          </a:prstGeom>
        </p:spPr>
      </p:pic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97A2E926-98E3-4C00-A0BA-783A6BE3907A}"/>
              </a:ext>
            </a:extLst>
          </p:cNvPr>
          <p:cNvSpPr txBox="1"/>
          <p:nvPr/>
        </p:nvSpPr>
        <p:spPr>
          <a:xfrm>
            <a:off x="4803463" y="2066659"/>
            <a:ext cx="1317127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기울기 소실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endParaRPr sz="1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8D9876-6561-4516-991E-DCC093791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816" y="2831547"/>
            <a:ext cx="2913184" cy="1027488"/>
          </a:xfrm>
          <a:prstGeom prst="rect">
            <a:avLst/>
          </a:prstGeom>
        </p:spPr>
      </p:pic>
      <p:sp>
        <p:nvSpPr>
          <p:cNvPr id="15" name="Google Shape;67;p14">
            <a:extLst>
              <a:ext uri="{FF2B5EF4-FFF2-40B4-BE49-F238E27FC236}">
                <a16:creationId xmlns:a16="http://schemas.microsoft.com/office/drawing/2014/main" id="{4DADD278-A65A-4370-98F7-1860DBA8DA01}"/>
              </a:ext>
            </a:extLst>
          </p:cNvPr>
          <p:cNvSpPr txBox="1"/>
          <p:nvPr/>
        </p:nvSpPr>
        <p:spPr>
          <a:xfrm>
            <a:off x="4803464" y="3232208"/>
            <a:ext cx="13171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표현력 제한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endParaRPr sz="1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Google Shape;67;p14">
            <a:extLst>
              <a:ext uri="{FF2B5EF4-FFF2-40B4-BE49-F238E27FC236}">
                <a16:creationId xmlns:a16="http://schemas.microsoft.com/office/drawing/2014/main" id="{D0ABABAE-4CF1-475E-BFBC-24326FE48535}"/>
              </a:ext>
            </a:extLst>
          </p:cNvPr>
          <p:cNvSpPr txBox="1"/>
          <p:nvPr/>
        </p:nvSpPr>
        <p:spPr>
          <a:xfrm>
            <a:off x="4900841" y="4387218"/>
            <a:ext cx="1450263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더 넓은 분포</a:t>
            </a:r>
            <a:endParaRPr sz="1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C88E866-337E-4E70-ABCD-730B8E34F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3462" y="3964068"/>
            <a:ext cx="2942258" cy="10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24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6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장 학습 관련 기술들</a:t>
            </a:r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9211A3DB-0094-4A26-9828-1A55DE025910}"/>
              </a:ext>
            </a:extLst>
          </p:cNvPr>
          <p:cNvSpPr txBox="1"/>
          <p:nvPr/>
        </p:nvSpPr>
        <p:spPr>
          <a:xfrm>
            <a:off x="3861352" y="390364"/>
            <a:ext cx="166669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가중치 초기값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63899B-7DB9-4E56-BB3D-C75B42D18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365" y="1446373"/>
            <a:ext cx="2836975" cy="3306763"/>
          </a:xfrm>
          <a:prstGeom prst="rect">
            <a:avLst/>
          </a:prstGeom>
        </p:spPr>
      </p:pic>
      <p:sp>
        <p:nvSpPr>
          <p:cNvPr id="12" name="Google Shape;67;p14">
            <a:extLst>
              <a:ext uri="{FF2B5EF4-FFF2-40B4-BE49-F238E27FC236}">
                <a16:creationId xmlns:a16="http://schemas.microsoft.com/office/drawing/2014/main" id="{03FFC640-F471-4D20-93B9-9E990B72C3E5}"/>
              </a:ext>
            </a:extLst>
          </p:cNvPr>
          <p:cNvSpPr txBox="1"/>
          <p:nvPr/>
        </p:nvSpPr>
        <p:spPr>
          <a:xfrm>
            <a:off x="1862916" y="1055550"/>
            <a:ext cx="80574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ReLU</a:t>
            </a:r>
            <a:endParaRPr lang="en-US" altLang="ko-KR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1868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4390584" y="946870"/>
            <a:ext cx="2633703" cy="157476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7406326" y="841730"/>
            <a:ext cx="1390734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김태윤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김예원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박정현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이강민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Google Shape;65;p14">
            <a:extLst>
              <a:ext uri="{FF2B5EF4-FFF2-40B4-BE49-F238E27FC236}">
                <a16:creationId xmlns:a16="http://schemas.microsoft.com/office/drawing/2014/main" id="{85E7A24C-FCF7-4198-A4B7-39891EA2D9F2}"/>
              </a:ext>
            </a:extLst>
          </p:cNvPr>
          <p:cNvSpPr/>
          <p:nvPr/>
        </p:nvSpPr>
        <p:spPr>
          <a:xfrm>
            <a:off x="1482872" y="2957924"/>
            <a:ext cx="2633703" cy="157476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1" name="Google Shape;65;p14">
            <a:extLst>
              <a:ext uri="{FF2B5EF4-FFF2-40B4-BE49-F238E27FC236}">
                <a16:creationId xmlns:a16="http://schemas.microsoft.com/office/drawing/2014/main" id="{8335CC96-5227-4F20-AE96-ED1C0D2C17DA}"/>
              </a:ext>
            </a:extLst>
          </p:cNvPr>
          <p:cNvSpPr/>
          <p:nvPr/>
        </p:nvSpPr>
        <p:spPr>
          <a:xfrm>
            <a:off x="4390585" y="2957924"/>
            <a:ext cx="2633703" cy="157476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2" name="Google Shape;65;p14">
            <a:extLst>
              <a:ext uri="{FF2B5EF4-FFF2-40B4-BE49-F238E27FC236}">
                <a16:creationId xmlns:a16="http://schemas.microsoft.com/office/drawing/2014/main" id="{77AF80F9-5B0F-40F4-A7DC-14335B8B7CB7}"/>
              </a:ext>
            </a:extLst>
          </p:cNvPr>
          <p:cNvSpPr/>
          <p:nvPr/>
        </p:nvSpPr>
        <p:spPr>
          <a:xfrm>
            <a:off x="1476452" y="946870"/>
            <a:ext cx="2633703" cy="1574764"/>
          </a:xfrm>
          <a:prstGeom prst="rect">
            <a:avLst/>
          </a:prstGeom>
          <a:noFill/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B9129-E95E-4427-8DC0-624B2FFDC8E8}"/>
              </a:ext>
            </a:extLst>
          </p:cNvPr>
          <p:cNvSpPr txBox="1"/>
          <p:nvPr/>
        </p:nvSpPr>
        <p:spPr>
          <a:xfrm>
            <a:off x="2440112" y="2571750"/>
            <a:ext cx="100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09/14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88675A-682F-4BFB-A440-AC8E240EFD05}"/>
              </a:ext>
            </a:extLst>
          </p:cNvPr>
          <p:cNvSpPr txBox="1"/>
          <p:nvPr/>
        </p:nvSpPr>
        <p:spPr>
          <a:xfrm>
            <a:off x="5393332" y="4609039"/>
            <a:ext cx="100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10/05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22B26A-7BE0-4339-895B-63EE57970439}"/>
              </a:ext>
            </a:extLst>
          </p:cNvPr>
          <p:cNvSpPr txBox="1"/>
          <p:nvPr/>
        </p:nvSpPr>
        <p:spPr>
          <a:xfrm>
            <a:off x="2446799" y="4616501"/>
            <a:ext cx="100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09/26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758654-A205-4452-97A1-E3E55CC0550D}"/>
              </a:ext>
            </a:extLst>
          </p:cNvPr>
          <p:cNvSpPr txBox="1"/>
          <p:nvPr/>
        </p:nvSpPr>
        <p:spPr>
          <a:xfrm>
            <a:off x="5386645" y="2571749"/>
            <a:ext cx="100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09/21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6A1F91-4AA0-4EC2-87E1-205A33211999}"/>
              </a:ext>
            </a:extLst>
          </p:cNvPr>
          <p:cNvSpPr txBox="1"/>
          <p:nvPr/>
        </p:nvSpPr>
        <p:spPr>
          <a:xfrm>
            <a:off x="2440112" y="1580363"/>
            <a:ext cx="100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ZOOM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6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장 학습 관련 기술들</a:t>
            </a:r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9211A3DB-0094-4A26-9828-1A55DE025910}"/>
              </a:ext>
            </a:extLst>
          </p:cNvPr>
          <p:cNvSpPr txBox="1"/>
          <p:nvPr/>
        </p:nvSpPr>
        <p:spPr>
          <a:xfrm>
            <a:off x="2435087" y="994819"/>
            <a:ext cx="166669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배치 정규화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EEBBFC41-B06D-4ECF-A846-B564284C77E8}"/>
              </a:ext>
            </a:extLst>
          </p:cNvPr>
          <p:cNvSpPr txBox="1"/>
          <p:nvPr/>
        </p:nvSpPr>
        <p:spPr>
          <a:xfrm>
            <a:off x="1986808" y="1544263"/>
            <a:ext cx="2232354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시 미니배치를 단위로 정규화</a:t>
            </a:r>
            <a:endParaRPr lang="en-US" altLang="ko-KR" sz="9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학습을 빨리 진행할 수 있음</a:t>
            </a:r>
            <a:endParaRPr lang="en-US" altLang="ko-KR"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초기값에 크게 의존하지 않음</a:t>
            </a:r>
            <a:endParaRPr lang="en-US" altLang="ko-KR"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오버피팅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억제함</a:t>
            </a:r>
            <a:endParaRPr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48A37D-8A45-4D55-A51E-775B2D2B1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781" y="2718352"/>
            <a:ext cx="2285516" cy="1972073"/>
          </a:xfrm>
          <a:prstGeom prst="rect">
            <a:avLst/>
          </a:prstGeom>
        </p:spPr>
      </p:pic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481E271E-4DC4-4542-A1DC-07D5290DDAEC}"/>
              </a:ext>
            </a:extLst>
          </p:cNvPr>
          <p:cNvSpPr txBox="1"/>
          <p:nvPr/>
        </p:nvSpPr>
        <p:spPr>
          <a:xfrm>
            <a:off x="4703778" y="954580"/>
            <a:ext cx="166669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가중치 감소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Google Shape;67;p14">
            <a:extLst>
              <a:ext uri="{FF2B5EF4-FFF2-40B4-BE49-F238E27FC236}">
                <a16:creationId xmlns:a16="http://schemas.microsoft.com/office/drawing/2014/main" id="{AC41FE6E-3D6F-4651-B298-7C88D623E7C3}"/>
              </a:ext>
            </a:extLst>
          </p:cNvPr>
          <p:cNvSpPr txBox="1"/>
          <p:nvPr/>
        </p:nvSpPr>
        <p:spPr>
          <a:xfrm>
            <a:off x="6972469" y="936382"/>
            <a:ext cx="166669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드롭아웃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Google Shape;67;p14">
            <a:extLst>
              <a:ext uri="{FF2B5EF4-FFF2-40B4-BE49-F238E27FC236}">
                <a16:creationId xmlns:a16="http://schemas.microsoft.com/office/drawing/2014/main" id="{401D9053-B045-46AC-BC61-FCAA56D68EF6}"/>
              </a:ext>
            </a:extLst>
          </p:cNvPr>
          <p:cNvSpPr txBox="1"/>
          <p:nvPr/>
        </p:nvSpPr>
        <p:spPr>
          <a:xfrm>
            <a:off x="4420947" y="1693628"/>
            <a:ext cx="2232354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과정에서 큰 가중치에 대해서는</a:t>
            </a:r>
            <a:endParaRPr lang="en-US" altLang="ko-KR"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그에 상응하는 큰 페널티를 부과하여 </a:t>
            </a:r>
            <a:r>
              <a:rPr lang="ko-KR" altLang="en-US" sz="9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오버피팅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억제</a:t>
            </a:r>
            <a:endParaRPr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Google Shape;67;p14">
            <a:extLst>
              <a:ext uri="{FF2B5EF4-FFF2-40B4-BE49-F238E27FC236}">
                <a16:creationId xmlns:a16="http://schemas.microsoft.com/office/drawing/2014/main" id="{D4784767-94E4-4851-A282-C5E2C9B22C83}"/>
              </a:ext>
            </a:extLst>
          </p:cNvPr>
          <p:cNvSpPr txBox="1"/>
          <p:nvPr/>
        </p:nvSpPr>
        <p:spPr>
          <a:xfrm>
            <a:off x="6653301" y="1648137"/>
            <a:ext cx="2232354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훈련시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은닉층의 뉴런을 </a:t>
            </a:r>
            <a:endParaRPr lang="en-US" altLang="ko-KR"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무작위로 삭제</a:t>
            </a:r>
            <a:endParaRPr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964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7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장 </a:t>
            </a:r>
            <a:r>
              <a:rPr lang="ko-KR" altLang="en-US" sz="2000" b="0" i="0" dirty="0" err="1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합성곱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 신경망</a:t>
            </a: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(CNN)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D9C7DC-4FD2-43BF-9C0B-57B336E41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474" y="1221483"/>
            <a:ext cx="3338626" cy="9832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46E06A-33E0-467D-9CB9-E62F12F1A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474" y="3162659"/>
            <a:ext cx="3385678" cy="845246"/>
          </a:xfrm>
          <a:prstGeom prst="rect">
            <a:avLst/>
          </a:prstGeom>
        </p:spPr>
      </p:pic>
      <p:sp>
        <p:nvSpPr>
          <p:cNvPr id="10" name="Google Shape;67;p14">
            <a:extLst>
              <a:ext uri="{FF2B5EF4-FFF2-40B4-BE49-F238E27FC236}">
                <a16:creationId xmlns:a16="http://schemas.microsoft.com/office/drawing/2014/main" id="{98DA91E0-9B73-4563-BA60-1242FE138DED}"/>
              </a:ext>
            </a:extLst>
          </p:cNvPr>
          <p:cNvSpPr txBox="1"/>
          <p:nvPr/>
        </p:nvSpPr>
        <p:spPr>
          <a:xfrm>
            <a:off x="4144801" y="2179365"/>
            <a:ext cx="2232354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완전 연결 계층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‘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데이터의 형상 무시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endParaRPr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Google Shape;67;p14">
            <a:extLst>
              <a:ext uri="{FF2B5EF4-FFF2-40B4-BE49-F238E27FC236}">
                <a16:creationId xmlns:a16="http://schemas.microsoft.com/office/drawing/2014/main" id="{9F0D4F44-980B-4FCC-96D5-3AAC7FC68D01}"/>
              </a:ext>
            </a:extLst>
          </p:cNvPr>
          <p:cNvSpPr txBox="1"/>
          <p:nvPr/>
        </p:nvSpPr>
        <p:spPr>
          <a:xfrm>
            <a:off x="4286249" y="4026272"/>
            <a:ext cx="2232354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합성곱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계층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‘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데이터의 형상 유지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endParaRPr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252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7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장 </a:t>
            </a:r>
            <a:r>
              <a:rPr lang="ko-KR" altLang="en-US" sz="2000" b="0" i="0" dirty="0" err="1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합성곱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 신경망</a:t>
            </a: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(CNN)</a:t>
            </a:r>
          </a:p>
        </p:txBody>
      </p:sp>
      <p:sp>
        <p:nvSpPr>
          <p:cNvPr id="12" name="Google Shape;67;p14">
            <a:extLst>
              <a:ext uri="{FF2B5EF4-FFF2-40B4-BE49-F238E27FC236}">
                <a16:creationId xmlns:a16="http://schemas.microsoft.com/office/drawing/2014/main" id="{F47393EE-C406-45C1-B47F-59C5FD28ED7A}"/>
              </a:ext>
            </a:extLst>
          </p:cNvPr>
          <p:cNvSpPr txBox="1"/>
          <p:nvPr/>
        </p:nvSpPr>
        <p:spPr>
          <a:xfrm>
            <a:off x="4286249" y="390364"/>
            <a:ext cx="210212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합성곱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계층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BEE821-0C7E-47DB-8006-09E069F71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759" y="1238528"/>
            <a:ext cx="3377759" cy="12611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237436-D36D-4AD2-A5EA-BDB103DC4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058" y="1159624"/>
            <a:ext cx="2777477" cy="36088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FADB7A-E91E-4DA7-BB13-8604A76F0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818" y="3226029"/>
            <a:ext cx="3790494" cy="11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59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7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장 </a:t>
            </a:r>
            <a:r>
              <a:rPr lang="ko-KR" altLang="en-US" sz="2000" b="0" i="0" dirty="0" err="1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합성곱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 신경망</a:t>
            </a: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(CNN)</a:t>
            </a:r>
          </a:p>
        </p:txBody>
      </p:sp>
      <p:sp>
        <p:nvSpPr>
          <p:cNvPr id="12" name="Google Shape;67;p14">
            <a:extLst>
              <a:ext uri="{FF2B5EF4-FFF2-40B4-BE49-F238E27FC236}">
                <a16:creationId xmlns:a16="http://schemas.microsoft.com/office/drawing/2014/main" id="{F47393EE-C406-45C1-B47F-59C5FD28ED7A}"/>
              </a:ext>
            </a:extLst>
          </p:cNvPr>
          <p:cNvSpPr txBox="1"/>
          <p:nvPr/>
        </p:nvSpPr>
        <p:spPr>
          <a:xfrm>
            <a:off x="2721009" y="1158877"/>
            <a:ext cx="210212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패딩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532F82-B939-45EF-A49E-E9144843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575" y="1872380"/>
            <a:ext cx="3213560" cy="13987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4480A8-82EB-4EA2-9270-290782BB7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869" y="1872380"/>
            <a:ext cx="2943180" cy="2192958"/>
          </a:xfrm>
          <a:prstGeom prst="rect">
            <a:avLst/>
          </a:prstGeom>
        </p:spPr>
      </p:pic>
      <p:sp>
        <p:nvSpPr>
          <p:cNvPr id="14" name="Google Shape;67;p14">
            <a:extLst>
              <a:ext uri="{FF2B5EF4-FFF2-40B4-BE49-F238E27FC236}">
                <a16:creationId xmlns:a16="http://schemas.microsoft.com/office/drawing/2014/main" id="{178F6C50-D310-479C-B8BC-43E167555888}"/>
              </a:ext>
            </a:extLst>
          </p:cNvPr>
          <p:cNvSpPr txBox="1"/>
          <p:nvPr/>
        </p:nvSpPr>
        <p:spPr>
          <a:xfrm>
            <a:off x="6635197" y="1243136"/>
            <a:ext cx="210212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스트라이드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Google Shape;67;p14">
            <a:extLst>
              <a:ext uri="{FF2B5EF4-FFF2-40B4-BE49-F238E27FC236}">
                <a16:creationId xmlns:a16="http://schemas.microsoft.com/office/drawing/2014/main" id="{D6D36CAC-CE82-4071-B927-241C6BBA1D06}"/>
              </a:ext>
            </a:extLst>
          </p:cNvPr>
          <p:cNvSpPr txBox="1"/>
          <p:nvPr/>
        </p:nvSpPr>
        <p:spPr>
          <a:xfrm>
            <a:off x="4286249" y="390364"/>
            <a:ext cx="210212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합성곱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계층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022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7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장 </a:t>
            </a:r>
            <a:r>
              <a:rPr lang="ko-KR" altLang="en-US" sz="2000" b="0" i="0" dirty="0" err="1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합성곱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 신경망</a:t>
            </a: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(CNN)</a:t>
            </a:r>
          </a:p>
        </p:txBody>
      </p:sp>
      <p:sp>
        <p:nvSpPr>
          <p:cNvPr id="15" name="Google Shape;67;p14">
            <a:extLst>
              <a:ext uri="{FF2B5EF4-FFF2-40B4-BE49-F238E27FC236}">
                <a16:creationId xmlns:a16="http://schemas.microsoft.com/office/drawing/2014/main" id="{D6D36CAC-CE82-4071-B927-241C6BBA1D06}"/>
              </a:ext>
            </a:extLst>
          </p:cNvPr>
          <p:cNvSpPr txBox="1"/>
          <p:nvPr/>
        </p:nvSpPr>
        <p:spPr>
          <a:xfrm>
            <a:off x="4286249" y="390364"/>
            <a:ext cx="210212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풀링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계층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1CDC65-5ADB-4474-A39A-98F56E8EE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860" y="2457854"/>
            <a:ext cx="4762913" cy="2126164"/>
          </a:xfrm>
          <a:prstGeom prst="rect">
            <a:avLst/>
          </a:prstGeom>
        </p:spPr>
      </p:pic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FC8CDE6F-D674-4E76-A884-E18669222EFC}"/>
              </a:ext>
            </a:extLst>
          </p:cNvPr>
          <p:cNvSpPr txBox="1"/>
          <p:nvPr/>
        </p:nvSpPr>
        <p:spPr>
          <a:xfrm>
            <a:off x="1822810" y="953163"/>
            <a:ext cx="2232354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가로 세로 방향의 공간을 줄이는 연산</a:t>
            </a:r>
            <a:endParaRPr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Google Shape;67;p14">
            <a:extLst>
              <a:ext uri="{FF2B5EF4-FFF2-40B4-BE49-F238E27FC236}">
                <a16:creationId xmlns:a16="http://schemas.microsoft.com/office/drawing/2014/main" id="{038E19DA-2DCA-46A3-AAD3-90A38E12CE27}"/>
              </a:ext>
            </a:extLst>
          </p:cNvPr>
          <p:cNvSpPr txBox="1"/>
          <p:nvPr/>
        </p:nvSpPr>
        <p:spPr>
          <a:xfrm>
            <a:off x="2053895" y="1323353"/>
            <a:ext cx="2232354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학습해야 할 매개변수가 없다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채널 수가 변하지 않는다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입력의 변화에 영향을 적게 받는다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573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7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장 </a:t>
            </a:r>
            <a:r>
              <a:rPr lang="ko-KR" altLang="en-US" sz="2000" b="0" i="0" dirty="0" err="1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합성곱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 신경망</a:t>
            </a: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(CNN)</a:t>
            </a:r>
          </a:p>
        </p:txBody>
      </p:sp>
      <p:sp>
        <p:nvSpPr>
          <p:cNvPr id="15" name="Google Shape;67;p14">
            <a:extLst>
              <a:ext uri="{FF2B5EF4-FFF2-40B4-BE49-F238E27FC236}">
                <a16:creationId xmlns:a16="http://schemas.microsoft.com/office/drawing/2014/main" id="{D6D36CAC-CE82-4071-B927-241C6BBA1D06}"/>
              </a:ext>
            </a:extLst>
          </p:cNvPr>
          <p:cNvSpPr txBox="1"/>
          <p:nvPr/>
        </p:nvSpPr>
        <p:spPr>
          <a:xfrm>
            <a:off x="4286249" y="390364"/>
            <a:ext cx="210212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대표적인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Google Shape;67;p14">
            <a:extLst>
              <a:ext uri="{FF2B5EF4-FFF2-40B4-BE49-F238E27FC236}">
                <a16:creationId xmlns:a16="http://schemas.microsoft.com/office/drawing/2014/main" id="{55470605-1E2A-479A-874B-52D0DECA5E05}"/>
              </a:ext>
            </a:extLst>
          </p:cNvPr>
          <p:cNvSpPr txBox="1"/>
          <p:nvPr/>
        </p:nvSpPr>
        <p:spPr>
          <a:xfrm>
            <a:off x="1795478" y="1113092"/>
            <a:ext cx="2232354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LeNet</a:t>
            </a:r>
            <a:endParaRPr lang="en-US" sz="9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원조</a:t>
            </a:r>
            <a:endParaRPr lang="en-US" altLang="ko-KR"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손글씨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숫자 인식 네트워크</a:t>
            </a:r>
            <a:endParaRPr lang="en-US" altLang="ko-KR"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BDFBED-22D3-470E-8E7D-5EC39DE03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195" y="2313580"/>
            <a:ext cx="3381672" cy="1103550"/>
          </a:xfrm>
          <a:prstGeom prst="rect">
            <a:avLst/>
          </a:prstGeom>
        </p:spPr>
      </p:pic>
      <p:sp>
        <p:nvSpPr>
          <p:cNvPr id="14" name="Google Shape;67;p14">
            <a:extLst>
              <a:ext uri="{FF2B5EF4-FFF2-40B4-BE49-F238E27FC236}">
                <a16:creationId xmlns:a16="http://schemas.microsoft.com/office/drawing/2014/main" id="{98E8EEDA-A14A-4BA0-96A0-5DB7280B915B}"/>
              </a:ext>
            </a:extLst>
          </p:cNvPr>
          <p:cNvSpPr txBox="1"/>
          <p:nvPr/>
        </p:nvSpPr>
        <p:spPr>
          <a:xfrm>
            <a:off x="5613126" y="1055550"/>
            <a:ext cx="3103491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AlexNet</a:t>
            </a:r>
            <a:endParaRPr lang="en-US" sz="9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활성화 함수로 </a:t>
            </a:r>
            <a:r>
              <a:rPr lang="en-US" altLang="ko-KR" sz="9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ReLU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이용</a:t>
            </a:r>
            <a:endParaRPr lang="en-US" altLang="ko-KR"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LRN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이라는 국소적 정규화 실시하는 계층 이용</a:t>
            </a:r>
            <a:endParaRPr lang="en-US" altLang="ko-KR"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드롭아웃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</a:t>
            </a:r>
            <a:endParaRPr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6A7F31-A53B-4877-BC92-D02028AB2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962" y="2281278"/>
            <a:ext cx="3103491" cy="130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20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244196" y="209206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감사합니다</a:t>
            </a:r>
            <a:endParaRPr lang="ko-KR" altLang="en-US" sz="2000" b="0" i="0" dirty="0">
              <a:solidFill>
                <a:srgbClr val="19264B"/>
              </a:solidFill>
              <a:effectLst/>
              <a:latin typeface="NanumGothic ExtraBold" panose="020B0600000101010101" charset="-127"/>
              <a:ea typeface="NanumGothic ExtraBold" panose="020B0600000101010101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79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 descr="밑바닥부터 시작하는 딥러닝">
            <a:extLst>
              <a:ext uri="{FF2B5EF4-FFF2-40B4-BE49-F238E27FC236}">
                <a16:creationId xmlns:a16="http://schemas.microsoft.com/office/drawing/2014/main" id="{E66FDEA9-40EC-4653-888D-18C1ACF2E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09" y="1055549"/>
            <a:ext cx="2744082" cy="351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BA2B1C27-32C1-4D20-8BEE-D10DB98BD8CA}"/>
              </a:ext>
            </a:extLst>
          </p:cNvPr>
          <p:cNvSpPr txBox="1"/>
          <p:nvPr/>
        </p:nvSpPr>
        <p:spPr>
          <a:xfrm>
            <a:off x="4910147" y="955255"/>
            <a:ext cx="2601144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범위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중간고사 이전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권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중간고사 이후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2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권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스터디 방법</a:t>
            </a:r>
            <a:r>
              <a:rPr 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매주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2chp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범위 나눠서 발표 및 질의응답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A06E1782-EE59-4930-AB0D-D27841BD99D0}"/>
              </a:ext>
            </a:extLst>
          </p:cNvPr>
          <p:cNvSpPr txBox="1"/>
          <p:nvPr/>
        </p:nvSpPr>
        <p:spPr>
          <a:xfrm>
            <a:off x="1708865" y="1055550"/>
            <a:ext cx="2601144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신경망</a:t>
            </a:r>
          </a:p>
          <a:p>
            <a:pPr marL="285750" indent="-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신경망 학습</a:t>
            </a:r>
          </a:p>
          <a:p>
            <a:pPr marL="285750" indent="-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오차역전파법</a:t>
            </a:r>
            <a:endParaRPr lang="ko-KR" altLang="en-US" b="0" i="0" dirty="0">
              <a:solidFill>
                <a:srgbClr val="222222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학습 관련 기술들</a:t>
            </a:r>
          </a:p>
          <a:p>
            <a:pPr marL="285750" indent="-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합성곱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신경망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(CNN)</a:t>
            </a:r>
          </a:p>
          <a:p>
            <a:pPr marL="285750" indent="-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딥러닝</a:t>
            </a:r>
          </a:p>
          <a:p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629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3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장 신경망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841E57-41B5-4572-858D-8BDAFC3C6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426" y="1247609"/>
            <a:ext cx="4121753" cy="277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3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3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장 신경망</a:t>
            </a:r>
          </a:p>
        </p:txBody>
      </p:sp>
      <p:sp>
        <p:nvSpPr>
          <p:cNvPr id="11" name="Google Shape;67;p14">
            <a:extLst>
              <a:ext uri="{FF2B5EF4-FFF2-40B4-BE49-F238E27FC236}">
                <a16:creationId xmlns:a16="http://schemas.microsoft.com/office/drawing/2014/main" id="{350E5DEA-6F1E-4179-AA9A-A5E7A6AF084B}"/>
              </a:ext>
            </a:extLst>
          </p:cNvPr>
          <p:cNvSpPr txBox="1"/>
          <p:nvPr/>
        </p:nvSpPr>
        <p:spPr>
          <a:xfrm>
            <a:off x="2412645" y="987356"/>
            <a:ext cx="20263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Sigmoid function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10AD1C-4BB2-4DCE-A972-DBD22CB49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857" y="1862105"/>
            <a:ext cx="1310754" cy="586791"/>
          </a:xfrm>
          <a:prstGeom prst="rect">
            <a:avLst/>
          </a:prstGeom>
        </p:spPr>
      </p:pic>
      <p:sp>
        <p:nvSpPr>
          <p:cNvPr id="14" name="Google Shape;67;p14">
            <a:extLst>
              <a:ext uri="{FF2B5EF4-FFF2-40B4-BE49-F238E27FC236}">
                <a16:creationId xmlns:a16="http://schemas.microsoft.com/office/drawing/2014/main" id="{3376A910-AF39-4DEE-AF30-DB8A323AB45B}"/>
              </a:ext>
            </a:extLst>
          </p:cNvPr>
          <p:cNvSpPr txBox="1"/>
          <p:nvPr/>
        </p:nvSpPr>
        <p:spPr>
          <a:xfrm>
            <a:off x="6487790" y="987356"/>
            <a:ext cx="201921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 function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AF57F6-DD35-4817-9E65-4B1855E1C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306" y="2638695"/>
            <a:ext cx="2098724" cy="16848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0F3914-8418-4028-9928-6ADDBCC75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3479" y="2638695"/>
            <a:ext cx="2098724" cy="16848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1BCE6B-5978-4286-AA03-94B90D072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456" y="1495982"/>
            <a:ext cx="1310754" cy="8382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195FAA-39BF-47C5-8998-58067186B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2903" y="1581087"/>
            <a:ext cx="1760373" cy="403895"/>
          </a:xfrm>
          <a:prstGeom prst="rect">
            <a:avLst/>
          </a:prstGeom>
        </p:spPr>
      </p:pic>
      <p:sp>
        <p:nvSpPr>
          <p:cNvPr id="23" name="Google Shape;67;p14">
            <a:extLst>
              <a:ext uri="{FF2B5EF4-FFF2-40B4-BE49-F238E27FC236}">
                <a16:creationId xmlns:a16="http://schemas.microsoft.com/office/drawing/2014/main" id="{90DEAD1C-9584-42E1-8E9A-CBA9536CB5EB}"/>
              </a:ext>
            </a:extLst>
          </p:cNvPr>
          <p:cNvSpPr txBox="1"/>
          <p:nvPr/>
        </p:nvSpPr>
        <p:spPr>
          <a:xfrm>
            <a:off x="2926903" y="390364"/>
            <a:ext cx="260114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/>
              <a:t>활성화 함수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Google Shape;67;p14">
            <a:extLst>
              <a:ext uri="{FF2B5EF4-FFF2-40B4-BE49-F238E27FC236}">
                <a16:creationId xmlns:a16="http://schemas.microsoft.com/office/drawing/2014/main" id="{E4EBAEF0-8F84-4FF7-A4C6-8E1D41F969A9}"/>
              </a:ext>
            </a:extLst>
          </p:cNvPr>
          <p:cNvSpPr txBox="1"/>
          <p:nvPr/>
        </p:nvSpPr>
        <p:spPr>
          <a:xfrm>
            <a:off x="5049694" y="2026843"/>
            <a:ext cx="68076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VS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Google Shape;67;p14">
            <a:extLst>
              <a:ext uri="{FF2B5EF4-FFF2-40B4-BE49-F238E27FC236}">
                <a16:creationId xmlns:a16="http://schemas.microsoft.com/office/drawing/2014/main" id="{14EA73FD-3239-4207-A6C2-A83CDAAD5012}"/>
              </a:ext>
            </a:extLst>
          </p:cNvPr>
          <p:cNvSpPr txBox="1"/>
          <p:nvPr/>
        </p:nvSpPr>
        <p:spPr>
          <a:xfrm>
            <a:off x="4621023" y="1528355"/>
            <a:ext cx="197498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차이점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‘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매끄러움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endParaRPr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Google Shape;67;p14">
            <a:extLst>
              <a:ext uri="{FF2B5EF4-FFF2-40B4-BE49-F238E27FC236}">
                <a16:creationId xmlns:a16="http://schemas.microsoft.com/office/drawing/2014/main" id="{FB70BC5A-7049-4335-8124-FF4D9F2FACFF}"/>
              </a:ext>
            </a:extLst>
          </p:cNvPr>
          <p:cNvSpPr txBox="1"/>
          <p:nvPr/>
        </p:nvSpPr>
        <p:spPr>
          <a:xfrm>
            <a:off x="4559154" y="2571750"/>
            <a:ext cx="1661848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공통점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‘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비선형 함수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endParaRPr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3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장 신경망</a:t>
            </a:r>
          </a:p>
        </p:txBody>
      </p:sp>
      <p:sp>
        <p:nvSpPr>
          <p:cNvPr id="11" name="Google Shape;67;p14">
            <a:extLst>
              <a:ext uri="{FF2B5EF4-FFF2-40B4-BE49-F238E27FC236}">
                <a16:creationId xmlns:a16="http://schemas.microsoft.com/office/drawing/2014/main" id="{350E5DEA-6F1E-4179-AA9A-A5E7A6AF084B}"/>
              </a:ext>
            </a:extLst>
          </p:cNvPr>
          <p:cNvSpPr txBox="1"/>
          <p:nvPr/>
        </p:nvSpPr>
        <p:spPr>
          <a:xfrm>
            <a:off x="2412645" y="987356"/>
            <a:ext cx="20263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ReLU</a:t>
            </a:r>
            <a:r>
              <a:rPr 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function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Google Shape;67;p14">
            <a:extLst>
              <a:ext uri="{FF2B5EF4-FFF2-40B4-BE49-F238E27FC236}">
                <a16:creationId xmlns:a16="http://schemas.microsoft.com/office/drawing/2014/main" id="{90DEAD1C-9584-42E1-8E9A-CBA9536CB5EB}"/>
              </a:ext>
            </a:extLst>
          </p:cNvPr>
          <p:cNvSpPr txBox="1"/>
          <p:nvPr/>
        </p:nvSpPr>
        <p:spPr>
          <a:xfrm>
            <a:off x="2926903" y="390364"/>
            <a:ext cx="260114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/>
              <a:t>활성화 함수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DE06DA-26BD-43AF-81C9-4E88FE918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439" y="2799986"/>
            <a:ext cx="1980408" cy="16174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9D041D-3186-44B9-AB5B-E5333A0E8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851" y="1934510"/>
            <a:ext cx="1176964" cy="4920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B6088C-289A-4681-B0B6-5F6FC2673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7715" y="1561098"/>
            <a:ext cx="1569856" cy="3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2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3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장 신경망</a:t>
            </a:r>
          </a:p>
        </p:txBody>
      </p:sp>
      <p:sp>
        <p:nvSpPr>
          <p:cNvPr id="11" name="Google Shape;67;p14">
            <a:extLst>
              <a:ext uri="{FF2B5EF4-FFF2-40B4-BE49-F238E27FC236}">
                <a16:creationId xmlns:a16="http://schemas.microsoft.com/office/drawing/2014/main" id="{350E5DEA-6F1E-4179-AA9A-A5E7A6AF084B}"/>
              </a:ext>
            </a:extLst>
          </p:cNvPr>
          <p:cNvSpPr txBox="1"/>
          <p:nvPr/>
        </p:nvSpPr>
        <p:spPr>
          <a:xfrm>
            <a:off x="2412645" y="987356"/>
            <a:ext cx="20263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Identity function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Google Shape;67;p14">
            <a:extLst>
              <a:ext uri="{FF2B5EF4-FFF2-40B4-BE49-F238E27FC236}">
                <a16:creationId xmlns:a16="http://schemas.microsoft.com/office/drawing/2014/main" id="{90DEAD1C-9584-42E1-8E9A-CBA9536CB5EB}"/>
              </a:ext>
            </a:extLst>
          </p:cNvPr>
          <p:cNvSpPr txBox="1"/>
          <p:nvPr/>
        </p:nvSpPr>
        <p:spPr>
          <a:xfrm>
            <a:off x="2926903" y="390364"/>
            <a:ext cx="260114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 err="1"/>
              <a:t>출력층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Google Shape;67;p14">
            <a:extLst>
              <a:ext uri="{FF2B5EF4-FFF2-40B4-BE49-F238E27FC236}">
                <a16:creationId xmlns:a16="http://schemas.microsoft.com/office/drawing/2014/main" id="{90F3DD5B-4E15-4B56-A132-94CA6E56CFD4}"/>
              </a:ext>
            </a:extLst>
          </p:cNvPr>
          <p:cNvSpPr txBox="1"/>
          <p:nvPr/>
        </p:nvSpPr>
        <p:spPr>
          <a:xfrm>
            <a:off x="5801404" y="987355"/>
            <a:ext cx="20263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Softmax</a:t>
            </a:r>
            <a:r>
              <a:rPr 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function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EABFFCA2-8602-4160-88E9-5FDA3AFB7C57}"/>
              </a:ext>
            </a:extLst>
          </p:cNvPr>
          <p:cNvSpPr txBox="1"/>
          <p:nvPr/>
        </p:nvSpPr>
        <p:spPr>
          <a:xfrm>
            <a:off x="2831557" y="1529337"/>
            <a:ext cx="59425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2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회귀</a:t>
            </a:r>
            <a:r>
              <a:rPr lang="en-US" altLang="ko-KR" sz="12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endParaRPr sz="1200" b="1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Google Shape;67;p14">
            <a:extLst>
              <a:ext uri="{FF2B5EF4-FFF2-40B4-BE49-F238E27FC236}">
                <a16:creationId xmlns:a16="http://schemas.microsoft.com/office/drawing/2014/main" id="{2E6DAA0A-950D-4C29-B916-B08F351A5BF1}"/>
              </a:ext>
            </a:extLst>
          </p:cNvPr>
          <p:cNvSpPr txBox="1"/>
          <p:nvPr/>
        </p:nvSpPr>
        <p:spPr>
          <a:xfrm>
            <a:off x="6369727" y="1451983"/>
            <a:ext cx="59425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2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분류</a:t>
            </a:r>
            <a:r>
              <a:rPr lang="en-US" altLang="ko-KR" sz="12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endParaRPr sz="1200" b="1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A6E606-9730-478B-9564-4D52ABDA2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026" y="2142962"/>
            <a:ext cx="1051651" cy="14936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5D87E7-B088-4C6C-B6C1-DE782725A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203" y="2081660"/>
            <a:ext cx="1219306" cy="15469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39E0F6-0987-4FA5-9CF7-2438364C3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6509" y="2371559"/>
            <a:ext cx="1082134" cy="655377"/>
          </a:xfrm>
          <a:prstGeom prst="rect">
            <a:avLst/>
          </a:prstGeom>
        </p:spPr>
      </p:pic>
      <p:sp>
        <p:nvSpPr>
          <p:cNvPr id="22" name="Google Shape;67;p14">
            <a:extLst>
              <a:ext uri="{FF2B5EF4-FFF2-40B4-BE49-F238E27FC236}">
                <a16:creationId xmlns:a16="http://schemas.microsoft.com/office/drawing/2014/main" id="{8B804D93-BF78-4219-8AD5-478B853D7E44}"/>
              </a:ext>
            </a:extLst>
          </p:cNvPr>
          <p:cNvSpPr txBox="1"/>
          <p:nvPr/>
        </p:nvSpPr>
        <p:spPr>
          <a:xfrm>
            <a:off x="2100795" y="4024357"/>
            <a:ext cx="2592937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데이터에서 연속적인 수치 예측</a:t>
            </a:r>
            <a:endParaRPr sz="11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Google Shape;67;p14">
            <a:extLst>
              <a:ext uri="{FF2B5EF4-FFF2-40B4-BE49-F238E27FC236}">
                <a16:creationId xmlns:a16="http://schemas.microsoft.com/office/drawing/2014/main" id="{76ACBBC3-1075-4AEC-90E5-6A3FAD732149}"/>
              </a:ext>
            </a:extLst>
          </p:cNvPr>
          <p:cNvSpPr txBox="1"/>
          <p:nvPr/>
        </p:nvSpPr>
        <p:spPr>
          <a:xfrm>
            <a:off x="5613452" y="4024357"/>
            <a:ext cx="283190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데이터가 어느 클래스에 속하는지 예측</a:t>
            </a:r>
            <a:endParaRPr sz="11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43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4</a:t>
            </a:r>
            <a:r>
              <a:rPr lang="ko-KR" altLang="en-US" sz="2000" b="0" i="0" dirty="0">
                <a:solidFill>
                  <a:srgbClr val="19264B"/>
                </a:solidFill>
                <a:effectLst/>
                <a:latin typeface="NanumGothic ExtraBold" panose="020B0600000101010101" charset="-127"/>
                <a:ea typeface="NanumGothic ExtraBold" panose="020B0600000101010101" charset="-127"/>
                <a:cs typeface="함초롬돋움" panose="020B0604000101010101" pitchFamily="50" charset="-127"/>
              </a:rPr>
              <a:t>장 신경망 학습</a:t>
            </a:r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F38E63F9-3673-49DE-8004-137F0B075516}"/>
              </a:ext>
            </a:extLst>
          </p:cNvPr>
          <p:cNvSpPr txBox="1"/>
          <p:nvPr/>
        </p:nvSpPr>
        <p:spPr>
          <a:xfrm>
            <a:off x="1601510" y="928943"/>
            <a:ext cx="459433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 성능의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나쁨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나타내는 지표</a:t>
            </a:r>
            <a:endParaRPr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5784E1ED-5060-4E22-8DB8-AD1A6FC671C2}"/>
              </a:ext>
            </a:extLst>
          </p:cNvPr>
          <p:cNvSpPr txBox="1"/>
          <p:nvPr/>
        </p:nvSpPr>
        <p:spPr>
          <a:xfrm>
            <a:off x="3333964" y="390364"/>
            <a:ext cx="219408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/>
              <a:t>손실함수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Google Shape;67;p14">
            <a:extLst>
              <a:ext uri="{FF2B5EF4-FFF2-40B4-BE49-F238E27FC236}">
                <a16:creationId xmlns:a16="http://schemas.microsoft.com/office/drawing/2014/main" id="{896517E3-E33C-42B6-BF8F-494CA7003021}"/>
              </a:ext>
            </a:extLst>
          </p:cNvPr>
          <p:cNvSpPr txBox="1"/>
          <p:nvPr/>
        </p:nvSpPr>
        <p:spPr>
          <a:xfrm>
            <a:off x="2545659" y="1498283"/>
            <a:ext cx="20263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오차제곱합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(SSE)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8535E4-7399-4376-A1E2-5281999E6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414" y="1948903"/>
            <a:ext cx="1059272" cy="464860"/>
          </a:xfrm>
          <a:prstGeom prst="rect">
            <a:avLst/>
          </a:prstGeom>
        </p:spPr>
      </p:pic>
      <p:sp>
        <p:nvSpPr>
          <p:cNvPr id="11" name="Google Shape;67;p14">
            <a:extLst>
              <a:ext uri="{FF2B5EF4-FFF2-40B4-BE49-F238E27FC236}">
                <a16:creationId xmlns:a16="http://schemas.microsoft.com/office/drawing/2014/main" id="{FA85B248-ECAA-4936-868F-DAF787375063}"/>
              </a:ext>
            </a:extLst>
          </p:cNvPr>
          <p:cNvSpPr txBox="1"/>
          <p:nvPr/>
        </p:nvSpPr>
        <p:spPr>
          <a:xfrm>
            <a:off x="5528046" y="1498282"/>
            <a:ext cx="266220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교차 엔트로피 오차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(CEE)</a:t>
            </a:r>
            <a:endParaRPr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ED4434-4379-4959-A690-5895860FC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840" y="2040351"/>
            <a:ext cx="998307" cy="373412"/>
          </a:xfrm>
          <a:prstGeom prst="rect">
            <a:avLst/>
          </a:prstGeom>
        </p:spPr>
      </p:pic>
      <p:sp>
        <p:nvSpPr>
          <p:cNvPr id="14" name="Google Shape;67;p14">
            <a:extLst>
              <a:ext uri="{FF2B5EF4-FFF2-40B4-BE49-F238E27FC236}">
                <a16:creationId xmlns:a16="http://schemas.microsoft.com/office/drawing/2014/main" id="{54290BDC-9FC5-4B02-A3F0-B4C5E1AC384A}"/>
              </a:ext>
            </a:extLst>
          </p:cNvPr>
          <p:cNvSpPr txBox="1"/>
          <p:nvPr/>
        </p:nvSpPr>
        <p:spPr>
          <a:xfrm>
            <a:off x="1601510" y="2921957"/>
            <a:ext cx="325302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정확도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지표로 삼으면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매개변수의 미분이 대부분의 장소에서 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‘0’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But, </a:t>
            </a:r>
            <a:r>
              <a:rPr 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손실 함수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값은 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연속적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  <a:endParaRPr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B8E34A-35EB-42CD-A443-EF759F3E4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967" y="2921957"/>
            <a:ext cx="3990866" cy="159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988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561</Words>
  <Application>Microsoft Office PowerPoint</Application>
  <PresentationFormat>화면 슬라이드 쇼(16:9)</PresentationFormat>
  <Paragraphs>149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NanumGothic ExtraBold</vt:lpstr>
      <vt:lpstr>Symbol</vt:lpstr>
      <vt:lpstr>Arial</vt:lpstr>
      <vt:lpstr>함초롬돋움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junghyeon</dc:creator>
  <cp:lastModifiedBy>박정현</cp:lastModifiedBy>
  <cp:revision>12</cp:revision>
  <dcterms:modified xsi:type="dcterms:W3CDTF">2023-10-31T07:46:03Z</dcterms:modified>
</cp:coreProperties>
</file>